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media/image1.png" ContentType="image/png"/>
  <Override PartName="/ppt/media/image2.png" ContentType="image/png"/>
  <Override PartName="/ppt/media/image3.png" ContentType="image/png"/>
  <Override PartName="/ppt/media/hdphoto1.wdp" ContentType="image/vnd.ms-photo"/>
  <Override PartName="/ppt/media/image4.png" ContentType="image/png"/>
  <Override PartName="/ppt/media/image10.png" ContentType="image/png"/>
  <Override PartName="/ppt/media/image5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14.png" ContentType="image/png"/>
  <Override PartName="/ppt/media/hdphoto2.wdp" ContentType="image/vnd.ms-photo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presProps" Target="presProps.xml"/>
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90AD6F2-5EB7-499D-BF0B-394DAAB1E265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5B4E727-A931-4C2D-A630-A10168823BA4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422727E-0408-4FED-BE57-0E89405A111B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39EF653-2EB0-489F-A4D0-7ED0E024ECE4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8E10083-6ED9-4B9A-8476-FAD0B1E75AB2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72309DB-78C9-4CEA-B8BA-F18F96301373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339AED0-F8BC-491A-96C8-0678F5B9C560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4B7A5E9-BFA0-4919-8A70-9CE5A42A8B69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7A9B14C-5921-4F79-8FFF-F9EDC95B0516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01FCE79-91DB-4F09-87F3-B8525A0B8BCE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CB4FEC1-A23B-4252-B690-313E04B20335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AD60D9A-C3D5-487C-8F82-B451B660F5A0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616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2151000"/>
            <a:ext cx="8520120" cy="8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84166"/>
          </a:bodyPr>
          <a:p>
            <a:pPr indent="0">
              <a:buNone/>
            </a:pPr>
            <a:r>
              <a:rPr b="0" lang="ru-RU" sz="36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D9B0D8A-575D-4B3E-A700-69568FF4D99F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5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png"/><Relationship Id="rId3" Type="http://schemas.openxmlformats.org/officeDocument/2006/relationships/image" Target="../media/image3.png"/><Relationship Id="rId4" Type="http://schemas.openxmlformats.org/officeDocument/2006/relationships/image" Target="../media/image19.png"/><Relationship Id="rId5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20.png"/><Relationship Id="rId5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png"/><Relationship Id="rId3" Type="http://schemas.openxmlformats.org/officeDocument/2006/relationships/image" Target="../media/image3.png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22.png"/><Relationship Id="rId5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27.png"/><Relationship Id="rId5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28.png"/><Relationship Id="rId5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png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9.png"/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Рисунок 3" descr=""/>
          <p:cNvPicPr/>
          <p:nvPr/>
        </p:nvPicPr>
        <p:blipFill>
          <a:blip r:embed="rId1"/>
          <a:stretch/>
        </p:blipFill>
        <p:spPr>
          <a:xfrm>
            <a:off x="0" y="360"/>
            <a:ext cx="9143640" cy="5142600"/>
          </a:xfrm>
          <a:prstGeom prst="rect">
            <a:avLst/>
          </a:prstGeom>
          <a:ln w="0">
            <a:noFill/>
          </a:ln>
        </p:spPr>
      </p:pic>
      <p:pic>
        <p:nvPicPr>
          <p:cNvPr id="39" name="Рисунок 15" descr=""/>
          <p:cNvPicPr/>
          <p:nvPr/>
        </p:nvPicPr>
        <p:blipFill>
          <a:blip r:embed="rId2"/>
          <a:stretch/>
        </p:blipFill>
        <p:spPr>
          <a:xfrm flipH="1" rot="10800000">
            <a:off x="-5001480" y="-1248840"/>
            <a:ext cx="19660680" cy="9673200"/>
          </a:xfrm>
          <a:prstGeom prst="rect">
            <a:avLst/>
          </a:prstGeom>
          <a:ln w="0">
            <a:noFill/>
          </a:ln>
        </p:spPr>
      </p:pic>
      <p:sp>
        <p:nvSpPr>
          <p:cNvPr id="40" name="TextBox 5"/>
          <p:cNvSpPr/>
          <p:nvPr/>
        </p:nvSpPr>
        <p:spPr>
          <a:xfrm>
            <a:off x="1143000" y="1361160"/>
            <a:ext cx="6857640" cy="239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90000"/>
              </a:lnSpc>
            </a:pPr>
            <a:r>
              <a:rPr b="0" lang="ru" sz="56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Жанровая классификация музыки</a:t>
            </a:r>
            <a:endParaRPr b="0" lang="ru-RU" sz="5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1" name="Рисунок 18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-4413960" y="2948400"/>
            <a:ext cx="17970120" cy="3291480"/>
          </a:xfrm>
          <a:prstGeom prst="rect">
            <a:avLst/>
          </a:prstGeom>
          <a:ln w="0">
            <a:noFill/>
          </a:ln>
        </p:spPr>
      </p:pic>
      <p:cxnSp>
        <p:nvCxnSpPr>
          <p:cNvPr id="42" name="Прямая соединительная линия 7"/>
          <p:cNvCxnSpPr/>
          <p:nvPr/>
        </p:nvCxnSpPr>
        <p:spPr>
          <a:xfrm>
            <a:off x="1926720" y="3966120"/>
            <a:ext cx="5288760" cy="360"/>
          </a:xfrm>
          <a:prstGeom prst="straightConnector1">
            <a:avLst/>
          </a:prstGeom>
          <a:ln w="12700">
            <a:solidFill>
              <a:srgbClr val="bfbfbf"/>
            </a:solidFill>
            <a:round/>
          </a:ln>
        </p:spPr>
      </p:cxnSp>
      <p:sp>
        <p:nvSpPr>
          <p:cNvPr id="43" name="TextBox 16"/>
          <p:cNvSpPr/>
          <p:nvPr/>
        </p:nvSpPr>
        <p:spPr>
          <a:xfrm>
            <a:off x="3614760" y="4091760"/>
            <a:ext cx="19137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Степан Олизько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Рисунок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5433200">
            <a:off x="-2073600" y="-3629520"/>
            <a:ext cx="17970120" cy="9294480"/>
          </a:xfrm>
          <a:prstGeom prst="rect">
            <a:avLst/>
          </a:prstGeom>
          <a:ln w="0">
            <a:noFill/>
          </a:ln>
        </p:spPr>
      </p:pic>
      <p:pic>
        <p:nvPicPr>
          <p:cNvPr id="91" name="Рисунок 3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304200">
            <a:off x="-6040080" y="-918360"/>
            <a:ext cx="21224880" cy="9294480"/>
          </a:xfrm>
          <a:prstGeom prst="rect">
            <a:avLst/>
          </a:prstGeom>
          <a:ln w="0">
            <a:noFill/>
          </a:ln>
        </p:spPr>
      </p:pic>
      <p:pic>
        <p:nvPicPr>
          <p:cNvPr id="92" name="Рисунок 1" descr=""/>
          <p:cNvPicPr/>
          <p:nvPr/>
        </p:nvPicPr>
        <p:blipFill>
          <a:blip r:embed="rId3"/>
          <a:stretch/>
        </p:blipFill>
        <p:spPr>
          <a:xfrm flipH="1" rot="6266400">
            <a:off x="-896400" y="-1376640"/>
            <a:ext cx="7609680" cy="5952960"/>
          </a:xfrm>
          <a:prstGeom prst="rect">
            <a:avLst/>
          </a:prstGeom>
          <a:ln w="0">
            <a:noFill/>
          </a:ln>
        </p:spPr>
      </p:pic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Базовые модели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4883760" y="444960"/>
            <a:ext cx="425988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Используем численные признаки для предсказания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Модель - логистическая регрессия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5" name="Google Shape;117;p22" descr=""/>
          <p:cNvPicPr/>
          <p:nvPr/>
        </p:nvPicPr>
        <p:blipFill>
          <a:blip r:embed="rId4"/>
          <a:stretch/>
        </p:blipFill>
        <p:spPr>
          <a:xfrm>
            <a:off x="213840" y="1440000"/>
            <a:ext cx="7036920" cy="3258000"/>
          </a:xfrm>
          <a:prstGeom prst="rect">
            <a:avLst/>
          </a:prstGeom>
          <a:ln w="0">
            <a:noFill/>
          </a:ln>
        </p:spPr>
      </p:pic>
      <p:pic>
        <p:nvPicPr>
          <p:cNvPr id="96" name="Google Shape;118;p22" descr=""/>
          <p:cNvPicPr/>
          <p:nvPr/>
        </p:nvPicPr>
        <p:blipFill>
          <a:blip r:embed="rId5"/>
          <a:stretch/>
        </p:blipFill>
        <p:spPr>
          <a:xfrm>
            <a:off x="3767400" y="2390760"/>
            <a:ext cx="5162040" cy="2752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Рисунок 2" descr=""/>
          <p:cNvPicPr/>
          <p:nvPr/>
        </p:nvPicPr>
        <p:blipFill>
          <a:blip r:embed="rId1"/>
          <a:stretch/>
        </p:blipFill>
        <p:spPr>
          <a:xfrm flipH="1" rot="10800000">
            <a:off x="-7548120" y="-1888560"/>
            <a:ext cx="22629240" cy="11133720"/>
          </a:xfrm>
          <a:prstGeom prst="rect">
            <a:avLst/>
          </a:prstGeom>
          <a:ln w="0">
            <a:noFill/>
          </a:ln>
        </p:spPr>
      </p:pic>
      <p:pic>
        <p:nvPicPr>
          <p:cNvPr id="98" name="Рисунок 1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20229000">
            <a:off x="-6575400" y="-1363680"/>
            <a:ext cx="21224880" cy="9294480"/>
          </a:xfrm>
          <a:prstGeom prst="rect">
            <a:avLst/>
          </a:prstGeom>
          <a:ln w="0">
            <a:noFill/>
          </a:ln>
        </p:spPr>
      </p:pic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Предобработка текста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57200" indent="-343080">
              <a:lnSpc>
                <a:spcPct val="115000"/>
              </a:lnSpc>
              <a:buClr>
                <a:srgbClr val="595959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Отчистка от пунктуации и других символов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595959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Лемматизация (хорошая -&gt; хороший, хорошее -&gt; хороший)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595959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Удаление стоп слов - не использовалось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Рисунок 3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4248000">
            <a:off x="-7629120" y="-3047400"/>
            <a:ext cx="17970120" cy="9294480"/>
          </a:xfrm>
          <a:prstGeom prst="rect">
            <a:avLst/>
          </a:prstGeom>
          <a:ln w="0">
            <a:noFill/>
          </a:ln>
        </p:spPr>
      </p:pic>
      <p:pic>
        <p:nvPicPr>
          <p:cNvPr id="102" name="Рисунок 4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21315600">
            <a:off x="-4057920" y="-1410120"/>
            <a:ext cx="21224880" cy="9294480"/>
          </a:xfrm>
          <a:prstGeom prst="rect">
            <a:avLst/>
          </a:prstGeom>
          <a:ln w="0">
            <a:noFill/>
          </a:ln>
        </p:spPr>
      </p:pic>
      <p:pic>
        <p:nvPicPr>
          <p:cNvPr id="103" name="Рисунок 5" descr=""/>
          <p:cNvPicPr/>
          <p:nvPr/>
        </p:nvPicPr>
        <p:blipFill>
          <a:blip r:embed="rId3"/>
          <a:stretch/>
        </p:blipFill>
        <p:spPr>
          <a:xfrm flipH="1" rot="6266400">
            <a:off x="-896400" y="-1376640"/>
            <a:ext cx="7609680" cy="5952960"/>
          </a:xfrm>
          <a:prstGeom prst="rect">
            <a:avLst/>
          </a:prstGeom>
          <a:ln w="0">
            <a:noFill/>
          </a:ln>
        </p:spPr>
      </p:pic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Ембеддинг текста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559116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По корпусу создадим словарь из всех встречающихся в нем слов (можно убрать общеупотребительные часто встречающиеся слова и очень редкие слова).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• </a:t>
            </a: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Каждое слово закодируем вектором, в котором стоит единица на месте, соответствующем месту этого слова в словаре, все остальные компоненты вектора – 0.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• </a:t>
            </a: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Для кодирования документа сложим коды всех его слов.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6" name="Рисунок 2" descr=""/>
          <p:cNvPicPr/>
          <p:nvPr/>
        </p:nvPicPr>
        <p:blipFill>
          <a:blip r:embed="rId4"/>
          <a:stretch/>
        </p:blipFill>
        <p:spPr>
          <a:xfrm>
            <a:off x="3634560" y="599760"/>
            <a:ext cx="7868160" cy="4425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Рисунок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>
            <a:off x="-4412880" y="-1434600"/>
            <a:ext cx="17970120" cy="9294480"/>
          </a:xfrm>
          <a:prstGeom prst="rect">
            <a:avLst/>
          </a:prstGeom>
          <a:ln w="0">
            <a:noFill/>
          </a:ln>
        </p:spPr>
      </p:pic>
      <p:pic>
        <p:nvPicPr>
          <p:cNvPr id="108" name="Рисунок 1" descr=""/>
          <p:cNvPicPr/>
          <p:nvPr/>
        </p:nvPicPr>
        <p:blipFill>
          <a:blip r:embed="rId2"/>
          <a:stretch/>
        </p:blipFill>
        <p:spPr>
          <a:xfrm flipH="1" rot="10800000">
            <a:off x="-7831080" y="-1562760"/>
            <a:ext cx="25274520" cy="9891720"/>
          </a:xfrm>
          <a:prstGeom prst="rect">
            <a:avLst/>
          </a:prstGeom>
          <a:ln w="0">
            <a:noFill/>
          </a:ln>
        </p:spPr>
      </p:pic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65342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Используем текст для предсказания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Векторизуем текст и далее работаем как с обычными численными данными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" name="Google Shape;138;p25" descr=""/>
          <p:cNvPicPr/>
          <p:nvPr/>
        </p:nvPicPr>
        <p:blipFill>
          <a:blip r:embed="rId3"/>
          <a:stretch/>
        </p:blipFill>
        <p:spPr>
          <a:xfrm>
            <a:off x="45000" y="1556640"/>
            <a:ext cx="9143640" cy="3312000"/>
          </a:xfrm>
          <a:prstGeom prst="rect">
            <a:avLst/>
          </a:prstGeom>
          <a:ln w="0">
            <a:noFill/>
          </a:ln>
        </p:spPr>
      </p:pic>
      <p:pic>
        <p:nvPicPr>
          <p:cNvPr id="112" name="Google Shape;139;p25" descr=""/>
          <p:cNvPicPr/>
          <p:nvPr/>
        </p:nvPicPr>
        <p:blipFill>
          <a:blip r:embed="rId4"/>
          <a:stretch/>
        </p:blipFill>
        <p:spPr>
          <a:xfrm>
            <a:off x="4450680" y="2131920"/>
            <a:ext cx="4559760" cy="2347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Рисунок 3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304200">
            <a:off x="-3531240" y="-2301480"/>
            <a:ext cx="21224880" cy="9294480"/>
          </a:xfrm>
          <a:prstGeom prst="rect">
            <a:avLst/>
          </a:prstGeom>
          <a:ln w="0">
            <a:noFill/>
          </a:ln>
        </p:spPr>
      </p:pic>
      <p:pic>
        <p:nvPicPr>
          <p:cNvPr id="114" name="Рисунок 4" descr=""/>
          <p:cNvPicPr/>
          <p:nvPr/>
        </p:nvPicPr>
        <p:blipFill>
          <a:blip r:embed="rId2"/>
          <a:stretch/>
        </p:blipFill>
        <p:spPr>
          <a:xfrm flipH="1" rot="10800000">
            <a:off x="-7862040" y="-1436400"/>
            <a:ext cx="19660680" cy="9673200"/>
          </a:xfrm>
          <a:prstGeom prst="rect">
            <a:avLst/>
          </a:prstGeom>
          <a:ln w="0">
            <a:noFill/>
          </a:ln>
        </p:spPr>
      </p:pic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ru" sz="32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Другие способы ембеддинга текстов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• </a:t>
            </a: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Слова, которые редко встречаются в корпусе, но присутствуют в документе, могут оказаться важными для характеристики документа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• </a:t>
            </a: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Слова, которые встречаются во всех документах, наоборот, не важны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6" descr=""/>
          <p:cNvPicPr/>
          <p:nvPr/>
        </p:nvPicPr>
        <p:blipFill>
          <a:blip r:embed="rId1"/>
          <a:stretch/>
        </p:blipFill>
        <p:spPr>
          <a:xfrm rot="5400000">
            <a:off x="-3769200" y="-4452480"/>
            <a:ext cx="15711840" cy="13190040"/>
          </a:xfrm>
          <a:prstGeom prst="rect">
            <a:avLst/>
          </a:prstGeom>
          <a:ln w="0">
            <a:noFill/>
          </a:ln>
        </p:spPr>
      </p:pic>
      <p:pic>
        <p:nvPicPr>
          <p:cNvPr id="118" name="Рисунок 7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0800000">
            <a:off x="-6578280" y="-3047400"/>
            <a:ext cx="20780640" cy="8498160"/>
          </a:xfrm>
          <a:prstGeom prst="rect">
            <a:avLst/>
          </a:prstGeom>
          <a:ln w="0">
            <a:noFill/>
          </a:ln>
        </p:spPr>
      </p:pic>
      <p:pic>
        <p:nvPicPr>
          <p:cNvPr id="119" name="Рисунок 8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-6303960" y="1127160"/>
            <a:ext cx="20780640" cy="6609600"/>
          </a:xfrm>
          <a:prstGeom prst="rect">
            <a:avLst/>
          </a:prstGeom>
          <a:ln w="0">
            <a:noFill/>
          </a:ln>
        </p:spPr>
      </p:pic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ru" sz="32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Другие способы ембеддинга текстов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1" name="Google Shape;146;p26" descr=""/>
          <p:cNvPicPr/>
          <p:nvPr/>
        </p:nvPicPr>
        <p:blipFill>
          <a:blip r:embed="rId4"/>
          <a:stretch/>
        </p:blipFill>
        <p:spPr>
          <a:xfrm>
            <a:off x="381960" y="874800"/>
            <a:ext cx="8379720" cy="4713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Рисунок 6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-6303960" y="963000"/>
            <a:ext cx="20780640" cy="6609600"/>
          </a:xfrm>
          <a:prstGeom prst="rect">
            <a:avLst/>
          </a:prstGeom>
          <a:ln w="0">
            <a:noFill/>
          </a:ln>
        </p:spPr>
      </p:pic>
      <p:pic>
        <p:nvPicPr>
          <p:cNvPr id="123" name="Рисунок 5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0800000">
            <a:off x="-6578280" y="-2907000"/>
            <a:ext cx="20780640" cy="8498160"/>
          </a:xfrm>
          <a:prstGeom prst="rect">
            <a:avLst/>
          </a:prstGeom>
          <a:ln w="0">
            <a:noFill/>
          </a:ln>
        </p:spPr>
      </p:pic>
      <p:pic>
        <p:nvPicPr>
          <p:cNvPr id="124" name="Рисунок 4" descr=""/>
          <p:cNvPicPr/>
          <p:nvPr/>
        </p:nvPicPr>
        <p:blipFill>
          <a:blip r:embed="rId3"/>
          <a:stretch/>
        </p:blipFill>
        <p:spPr>
          <a:xfrm flipH="1" rot="16200000">
            <a:off x="1287720" y="-6888600"/>
            <a:ext cx="15711840" cy="18920520"/>
          </a:xfrm>
          <a:prstGeom prst="rect">
            <a:avLst/>
          </a:prstGeom>
          <a:ln w="0">
            <a:noFill/>
          </a:ln>
        </p:spPr>
      </p:pic>
      <p:pic>
        <p:nvPicPr>
          <p:cNvPr id="125" name="Google Shape;153;p27" descr=""/>
          <p:cNvPicPr/>
          <p:nvPr/>
        </p:nvPicPr>
        <p:blipFill>
          <a:blip r:embed="rId4"/>
          <a:stretch/>
        </p:blipFill>
        <p:spPr>
          <a:xfrm>
            <a:off x="381600" y="214560"/>
            <a:ext cx="8380440" cy="4713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4" descr=""/>
          <p:cNvPicPr/>
          <p:nvPr/>
        </p:nvPicPr>
        <p:blipFill>
          <a:blip r:embed="rId1"/>
          <a:stretch/>
        </p:blipFill>
        <p:spPr>
          <a:xfrm rot="5400000">
            <a:off x="-3769200" y="-4452480"/>
            <a:ext cx="15711840" cy="13190040"/>
          </a:xfrm>
          <a:prstGeom prst="rect">
            <a:avLst/>
          </a:prstGeom>
          <a:ln w="0">
            <a:noFill/>
          </a:ln>
        </p:spPr>
      </p:pic>
      <p:pic>
        <p:nvPicPr>
          <p:cNvPr id="127" name="Рисунок 5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0800000">
            <a:off x="-6578280" y="-2414520"/>
            <a:ext cx="20780640" cy="8498160"/>
          </a:xfrm>
          <a:prstGeom prst="rect">
            <a:avLst/>
          </a:prstGeom>
          <a:ln w="0">
            <a:noFill/>
          </a:ln>
        </p:spPr>
      </p:pic>
      <p:pic>
        <p:nvPicPr>
          <p:cNvPr id="128" name="Рисунок 6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-6303960" y="986760"/>
            <a:ext cx="20780640" cy="6609600"/>
          </a:xfrm>
          <a:prstGeom prst="rect">
            <a:avLst/>
          </a:prstGeom>
          <a:ln w="0">
            <a:noFill/>
          </a:ln>
        </p:spPr>
      </p:pic>
      <p:pic>
        <p:nvPicPr>
          <p:cNvPr id="129" name="Google Shape;160;p28" descr=""/>
          <p:cNvPicPr/>
          <p:nvPr/>
        </p:nvPicPr>
        <p:blipFill>
          <a:blip r:embed="rId4"/>
          <a:stretch/>
        </p:blipFill>
        <p:spPr>
          <a:xfrm>
            <a:off x="864000" y="1034640"/>
            <a:ext cx="7415640" cy="4174200"/>
          </a:xfrm>
          <a:prstGeom prst="rect">
            <a:avLst/>
          </a:prstGeom>
          <a:ln w="0">
            <a:noFill/>
          </a:ln>
        </p:spPr>
      </p:pic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4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N-граммы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4479480" y="461880"/>
            <a:ext cx="4352400" cy="764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не использовались так как не дали улучшения метрик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304200">
            <a:off x="-3531240" y="-2301480"/>
            <a:ext cx="21224880" cy="9294480"/>
          </a:xfrm>
          <a:prstGeom prst="rect">
            <a:avLst/>
          </a:prstGeom>
          <a:ln w="0">
            <a:noFill/>
          </a:ln>
        </p:spPr>
      </p:pic>
      <p:pic>
        <p:nvPicPr>
          <p:cNvPr id="133" name="Рисунок 2" descr=""/>
          <p:cNvPicPr/>
          <p:nvPr/>
        </p:nvPicPr>
        <p:blipFill>
          <a:blip r:embed="rId2"/>
          <a:stretch/>
        </p:blipFill>
        <p:spPr>
          <a:xfrm flipH="1" rot="10800000">
            <a:off x="-7862040" y="-1436400"/>
            <a:ext cx="19660680" cy="9673200"/>
          </a:xfrm>
          <a:prstGeom prst="rect">
            <a:avLst/>
          </a:prstGeom>
          <a:ln w="0">
            <a:noFill/>
          </a:ln>
        </p:spPr>
      </p:pic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74983" lnSpcReduction="20000"/>
          </a:bodyPr>
          <a:p>
            <a:pPr indent="0">
              <a:lnSpc>
                <a:spcPct val="100000"/>
              </a:lnSpc>
              <a:buNone/>
            </a:pPr>
            <a:r>
              <a:rPr b="0" lang="ru" sz="44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Другие способы векторизации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311760" y="12819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word2vec, fasttext, готовые словари ембеддингов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не использовались так как не дали улучшения метрик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Рисунок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rot="21435600">
            <a:off x="-6480720" y="-1787760"/>
            <a:ext cx="23441760" cy="9294480"/>
          </a:xfrm>
          <a:prstGeom prst="rect">
            <a:avLst/>
          </a:prstGeom>
          <a:ln w="0">
            <a:noFill/>
          </a:ln>
        </p:spPr>
      </p:pic>
      <p:pic>
        <p:nvPicPr>
          <p:cNvPr id="137" name="Рисунок 2" descr=""/>
          <p:cNvPicPr/>
          <p:nvPr/>
        </p:nvPicPr>
        <p:blipFill>
          <a:blip r:embed="rId2"/>
          <a:stretch/>
        </p:blipFill>
        <p:spPr>
          <a:xfrm flipH="1" rot="10800000">
            <a:off x="-6689520" y="-1670040"/>
            <a:ext cx="19660680" cy="9673200"/>
          </a:xfrm>
          <a:prstGeom prst="rect">
            <a:avLst/>
          </a:prstGeom>
          <a:ln w="0">
            <a:noFill/>
          </a:ln>
        </p:spPr>
      </p:pic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Feature engineering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Из текста можно получить дополнительные признаки: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'text_length'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 </a:t>
            </a:r>
            <a:r>
              <a:rPr b="0" lang="ru" sz="1050" spc="-1" strike="noStrike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</a:rPr>
              <a:t>=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 </a:t>
            </a:r>
            <a:r>
              <a:rPr b="0" lang="ru" sz="1050" spc="-1" strike="noStrike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</a:rPr>
              <a:t>get_text_length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(</a:t>
            </a: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'text'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])</a:t>
            </a:r>
            <a:endParaRPr b="0" lang="ru-RU" sz="105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'word_count'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 </a:t>
            </a:r>
            <a:r>
              <a:rPr b="0" lang="ru" sz="1050" spc="-1" strike="noStrike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</a:rPr>
              <a:t>=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 </a:t>
            </a:r>
            <a:r>
              <a:rPr b="0" lang="ru" sz="1050" spc="-1" strike="noStrike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</a:rPr>
              <a:t>get_word_count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(</a:t>
            </a: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'text'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])</a:t>
            </a:r>
            <a:endParaRPr b="0" lang="ru-RU" sz="105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'unique_word_count'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 </a:t>
            </a:r>
            <a:r>
              <a:rPr b="0" lang="ru" sz="1050" spc="-1" strike="noStrike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</a:rPr>
              <a:t>=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 </a:t>
            </a:r>
            <a:r>
              <a:rPr b="0" lang="ru" sz="1050" spc="-1" strike="noStrike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</a:rPr>
              <a:t>get_unique_word_count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(</a:t>
            </a: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'text'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])</a:t>
            </a:r>
            <a:endParaRPr b="0" lang="ru-RU" sz="105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'sentiment'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 </a:t>
            </a:r>
            <a:r>
              <a:rPr b="0" lang="ru" sz="1050" spc="-1" strike="noStrike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</a:rPr>
              <a:t>=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 </a:t>
            </a:r>
            <a:r>
              <a:rPr b="0" lang="ru" sz="1050" spc="-1" strike="noStrike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</a:rPr>
              <a:t>get_sentiment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(</a:t>
            </a: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'text'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])</a:t>
            </a:r>
            <a:endParaRPr b="0" lang="ru-RU" sz="105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'mean_word_length'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 </a:t>
            </a:r>
            <a:r>
              <a:rPr b="0" lang="ru" sz="1050" spc="-1" strike="noStrike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</a:rPr>
              <a:t>=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 </a:t>
            </a:r>
            <a:r>
              <a:rPr b="0" lang="ru" sz="1050" spc="-1" strike="noStrike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</a:rPr>
              <a:t>mean_word_length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(</a:t>
            </a: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'text'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])</a:t>
            </a:r>
            <a:endParaRPr b="0" lang="ru-RU" sz="105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'mean_syllable_count'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 </a:t>
            </a:r>
            <a:r>
              <a:rPr b="0" lang="ru" sz="1050" spc="-1" strike="noStrike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</a:rPr>
              <a:t>=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 </a:t>
            </a:r>
            <a:r>
              <a:rPr b="0" lang="ru" sz="1050" spc="-1" strike="noStrike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</a:rPr>
              <a:t>mean_syllable_count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(</a:t>
            </a: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'text'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])</a:t>
            </a:r>
            <a:endParaRPr b="0" lang="ru-RU" sz="105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'sentences_count'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 </a:t>
            </a:r>
            <a:r>
              <a:rPr b="0" lang="ru" sz="1050" spc="-1" strike="noStrike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</a:rPr>
              <a:t>=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 </a:t>
            </a:r>
            <a:r>
              <a:rPr b="0" lang="ru" sz="1050" spc="-1" strike="noStrike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</a:rPr>
              <a:t>get_sentences_count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(</a:t>
            </a: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'text'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])</a:t>
            </a:r>
            <a:endParaRPr b="0" lang="ru-RU" sz="105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'vocabulary_size'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 </a:t>
            </a:r>
            <a:r>
              <a:rPr b="0" lang="ru" sz="1050" spc="-1" strike="noStrike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</a:rPr>
              <a:t>=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 </a:t>
            </a:r>
            <a:r>
              <a:rPr b="0" lang="ru" sz="1050" spc="-1" strike="noStrike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</a:rPr>
              <a:t>vocabulary_size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(</a:t>
            </a: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'text'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])</a:t>
            </a:r>
            <a:endParaRPr b="0" lang="ru-RU" sz="105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'sentence_similarity'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 </a:t>
            </a:r>
            <a:r>
              <a:rPr b="0" lang="ru" sz="1050" spc="-1" strike="noStrike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</a:rPr>
              <a:t>=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 </a:t>
            </a:r>
            <a:r>
              <a:rPr b="0" lang="ru" sz="1050" spc="-1" strike="noStrike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</a:rPr>
              <a:t>data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[</a:t>
            </a:r>
            <a:r>
              <a:rPr b="0" lang="ru" sz="1050" spc="-1" strike="noStrike">
                <a:solidFill>
                  <a:srgbClr val="ce9178"/>
                </a:solidFill>
                <a:highlight>
                  <a:srgbClr val="1f1f1f"/>
                </a:highlight>
                <a:latin typeface="Courier New"/>
                <a:ea typeface="Courier New"/>
              </a:rPr>
              <a:t>'text'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].</a:t>
            </a:r>
            <a:r>
              <a:rPr b="0" lang="ru" sz="1050" spc="-1" strike="noStrike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</a:rPr>
              <a:t>apply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(</a:t>
            </a:r>
            <a:r>
              <a:rPr b="0" lang="ru" sz="1050" spc="-1" strike="noStrike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</a:rPr>
              <a:t>sentence_similarity</a:t>
            </a:r>
            <a:r>
              <a:rPr b="0" lang="ru" sz="1050" spc="-1" strike="noStrike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</a:rPr>
              <a:t>)</a:t>
            </a:r>
            <a:endParaRPr b="0" lang="ru-RU" sz="105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1199"/>
              </a:spcAft>
              <a:buNone/>
              <a:tabLst>
                <a:tab algn="l" pos="0"/>
              </a:tabLst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0" name="Рисунок 3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rot="13369200">
            <a:off x="-4208400" y="-2642400"/>
            <a:ext cx="23441760" cy="9294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Рисунок 7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rot="15835800">
            <a:off x="-1029240" y="-559440"/>
            <a:ext cx="17970120" cy="5792760"/>
          </a:xfrm>
          <a:prstGeom prst="rect">
            <a:avLst/>
          </a:prstGeom>
          <a:ln w="0">
            <a:noFill/>
          </a:ln>
        </p:spPr>
      </p:pic>
      <p:pic>
        <p:nvPicPr>
          <p:cNvPr id="45" name="Рисунок 8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5035800">
            <a:off x="-6884280" y="-1203840"/>
            <a:ext cx="17970120" cy="8501400"/>
          </a:xfrm>
          <a:prstGeom prst="rect">
            <a:avLst/>
          </a:prstGeom>
          <a:ln w="0">
            <a:noFill/>
          </a:ln>
        </p:spPr>
      </p:pic>
      <p:pic>
        <p:nvPicPr>
          <p:cNvPr id="46" name="Рисунок 6" descr=""/>
          <p:cNvPicPr/>
          <p:nvPr/>
        </p:nvPicPr>
        <p:blipFill>
          <a:blip r:embed="rId3"/>
          <a:stretch/>
        </p:blipFill>
        <p:spPr>
          <a:xfrm flipH="1" rot="6266400">
            <a:off x="-896400" y="-1376640"/>
            <a:ext cx="7609680" cy="5952960"/>
          </a:xfrm>
          <a:prstGeom prst="rect">
            <a:avLst/>
          </a:prstGeom>
          <a:ln w="0">
            <a:noFill/>
          </a:ln>
        </p:spPr>
      </p:pic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Подготовка данных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TextBox 2"/>
          <p:cNvSpPr/>
          <p:nvPr/>
        </p:nvSpPr>
        <p:spPr>
          <a:xfrm>
            <a:off x="311760" y="1414800"/>
            <a:ext cx="8321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ru-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Датасет - песни spotify с добавленным текстом песни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9" name="Google Shape;62;p14" descr=""/>
          <p:cNvPicPr/>
          <p:nvPr/>
        </p:nvPicPr>
        <p:blipFill>
          <a:blip r:embed="rId4"/>
          <a:stretch/>
        </p:blipFill>
        <p:spPr>
          <a:xfrm>
            <a:off x="0" y="1965600"/>
            <a:ext cx="9143640" cy="260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rot="15835800">
            <a:off x="-1029240" y="-559440"/>
            <a:ext cx="17970120" cy="5792760"/>
          </a:xfrm>
          <a:prstGeom prst="rect">
            <a:avLst/>
          </a:prstGeom>
          <a:ln w="0">
            <a:noFill/>
          </a:ln>
        </p:spPr>
      </p:pic>
      <p:pic>
        <p:nvPicPr>
          <p:cNvPr id="142" name="Рисунок 2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5035800">
            <a:off x="-6884280" y="-1203840"/>
            <a:ext cx="17970120" cy="8501400"/>
          </a:xfrm>
          <a:prstGeom prst="rect">
            <a:avLst/>
          </a:prstGeom>
          <a:ln w="0">
            <a:noFill/>
          </a:ln>
        </p:spPr>
      </p:pic>
      <p:pic>
        <p:nvPicPr>
          <p:cNvPr id="143" name="Рисунок 3" descr=""/>
          <p:cNvPicPr/>
          <p:nvPr/>
        </p:nvPicPr>
        <p:blipFill>
          <a:blip r:embed="rId3"/>
          <a:stretch/>
        </p:blipFill>
        <p:spPr>
          <a:xfrm flipH="1" rot="6266400">
            <a:off x="-896400" y="-1376640"/>
            <a:ext cx="7609680" cy="5952960"/>
          </a:xfrm>
          <a:prstGeom prst="rect">
            <a:avLst/>
          </a:prstGeom>
          <a:ln w="0">
            <a:noFill/>
          </a:ln>
        </p:spPr>
      </p:pic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311760" y="57960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65342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Кластеризация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Можно кластеризовать данные и использовать значение кластера как дополнительный признак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Google Shape;179;p31" descr=""/>
          <p:cNvPicPr/>
          <p:nvPr/>
        </p:nvPicPr>
        <p:blipFill>
          <a:blip r:embed="rId4"/>
          <a:stretch/>
        </p:blipFill>
        <p:spPr>
          <a:xfrm>
            <a:off x="2062080" y="2138400"/>
            <a:ext cx="4857480" cy="1657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6618800">
            <a:off x="-1438200" y="-3121560"/>
            <a:ext cx="17970120" cy="9294480"/>
          </a:xfrm>
          <a:prstGeom prst="rect">
            <a:avLst/>
          </a:prstGeom>
          <a:ln w="0">
            <a:noFill/>
          </a:ln>
        </p:spPr>
      </p:pic>
      <p:pic>
        <p:nvPicPr>
          <p:cNvPr id="148" name="Рисунок 2" descr=""/>
          <p:cNvPicPr/>
          <p:nvPr/>
        </p:nvPicPr>
        <p:blipFill>
          <a:blip r:embed="rId2"/>
          <a:stretch/>
        </p:blipFill>
        <p:spPr>
          <a:xfrm flipH="1" rot="17623200">
            <a:off x="-5620680" y="-1212480"/>
            <a:ext cx="13019040" cy="10184760"/>
          </a:xfrm>
          <a:prstGeom prst="rect">
            <a:avLst/>
          </a:prstGeom>
          <a:ln w="0">
            <a:noFill/>
          </a:ln>
        </p:spPr>
      </p:pic>
      <p:pic>
        <p:nvPicPr>
          <p:cNvPr id="149" name="Рисунок 3" descr=""/>
          <p:cNvPicPr/>
          <p:nvPr/>
        </p:nvPicPr>
        <p:blipFill>
          <a:blip r:embed="rId3"/>
          <a:stretch/>
        </p:blipFill>
        <p:spPr>
          <a:xfrm flipH="1" rot="6266400">
            <a:off x="2638800" y="-1498320"/>
            <a:ext cx="7609680" cy="5952960"/>
          </a:xfrm>
          <a:prstGeom prst="rect">
            <a:avLst/>
          </a:prstGeom>
          <a:ln w="0">
            <a:noFill/>
          </a:ln>
        </p:spPr>
      </p:pic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6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OHE для категориальных признаков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248400" y="1152360"/>
            <a:ext cx="864684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One Hot encoding является наиболее распространенным подходом для преобразования категориальных признаков, и он работает очень хорошо, если категориальная переменная принимает небольшое количество значений.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Предположим, что некоторый признак может принимать 10 разных значений. В этом случае One Hot Encoding подразумевает создание 10 признаков, все из которых равны нулю за исключением одного. На позицию, соответствующую численному значению признака мы помещаем 1.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1199"/>
              </a:spcAft>
              <a:buNone/>
              <a:tabLst>
                <a:tab algn="l" pos="0"/>
              </a:tabLst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Рисунок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1190600">
            <a:off x="-2407680" y="-3336480"/>
            <a:ext cx="17970120" cy="10348560"/>
          </a:xfrm>
          <a:prstGeom prst="rect">
            <a:avLst/>
          </a:prstGeom>
          <a:ln w="0">
            <a:noFill/>
          </a:ln>
        </p:spPr>
      </p:pic>
      <p:pic>
        <p:nvPicPr>
          <p:cNvPr id="153" name="Рисунок 2" descr=""/>
          <p:cNvPicPr/>
          <p:nvPr/>
        </p:nvPicPr>
        <p:blipFill>
          <a:blip r:embed="rId2"/>
          <a:stretch/>
        </p:blipFill>
        <p:spPr>
          <a:xfrm flipH="1" rot="16392600">
            <a:off x="224280" y="-758520"/>
            <a:ext cx="13019040" cy="10184760"/>
          </a:xfrm>
          <a:prstGeom prst="rect">
            <a:avLst/>
          </a:prstGeom>
          <a:ln w="0">
            <a:noFill/>
          </a:ln>
        </p:spPr>
      </p:pic>
      <p:pic>
        <p:nvPicPr>
          <p:cNvPr id="154" name="Рисунок 3" descr=""/>
          <p:cNvPicPr/>
          <p:nvPr/>
        </p:nvPicPr>
        <p:blipFill>
          <a:blip r:embed="rId3"/>
          <a:stretch/>
        </p:blipFill>
        <p:spPr>
          <a:xfrm flipH="1" rot="6266400">
            <a:off x="-2190600" y="-1823760"/>
            <a:ext cx="7609680" cy="5952960"/>
          </a:xfrm>
          <a:prstGeom prst="rect">
            <a:avLst/>
          </a:prstGeom>
          <a:ln w="0">
            <a:noFill/>
          </a:ln>
        </p:spPr>
      </p:pic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65342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Стратификация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При простом случайном разделении на тренировочное и тестовое множества (как в примерах выше) может случиться так, что распределения тренировочного и тестового множеств окажутся не такими, как у всего исходного множества.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На помощь в такой ситуации может прийти стратификация: разбиение на трейн и тест, сохраняющее соотношение классов, представленное в исходном датасете. В sklearn такое разбиение можно получить с помощью параметра </a:t>
            </a: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stratify</a:t>
            </a: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: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Рисунок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304200">
            <a:off x="-5951880" y="-1387800"/>
            <a:ext cx="21224880" cy="9294480"/>
          </a:xfrm>
          <a:prstGeom prst="rect">
            <a:avLst/>
          </a:prstGeom>
          <a:ln w="0">
            <a:noFill/>
          </a:ln>
        </p:spPr>
      </p:pic>
      <p:pic>
        <p:nvPicPr>
          <p:cNvPr id="158" name="Рисунок 2" descr=""/>
          <p:cNvPicPr/>
          <p:nvPr/>
        </p:nvPicPr>
        <p:blipFill>
          <a:blip r:embed="rId2"/>
          <a:stretch/>
        </p:blipFill>
        <p:spPr>
          <a:xfrm flipH="1" rot="10800000">
            <a:off x="-3084120" y="-1577160"/>
            <a:ext cx="19660680" cy="9673200"/>
          </a:xfrm>
          <a:prstGeom prst="rect">
            <a:avLst/>
          </a:prstGeom>
          <a:ln w="0">
            <a:noFill/>
          </a:ln>
        </p:spPr>
      </p:pic>
      <p:pic>
        <p:nvPicPr>
          <p:cNvPr id="159" name="Google Shape;198;p34" descr=""/>
          <p:cNvPicPr/>
          <p:nvPr/>
        </p:nvPicPr>
        <p:blipFill>
          <a:blip r:embed="rId3"/>
          <a:stretch/>
        </p:blipFill>
        <p:spPr>
          <a:xfrm>
            <a:off x="0" y="0"/>
            <a:ext cx="5908320" cy="5143320"/>
          </a:xfrm>
          <a:prstGeom prst="rect">
            <a:avLst/>
          </a:prstGeom>
          <a:ln w="0">
            <a:noFill/>
          </a:ln>
        </p:spPr>
      </p:pic>
      <p:pic>
        <p:nvPicPr>
          <p:cNvPr id="160" name="Google Shape;199;p34" descr=""/>
          <p:cNvPicPr/>
          <p:nvPr/>
        </p:nvPicPr>
        <p:blipFill>
          <a:blip r:embed="rId4"/>
          <a:stretch/>
        </p:blipFill>
        <p:spPr>
          <a:xfrm>
            <a:off x="4660200" y="1768320"/>
            <a:ext cx="4171680" cy="2247480"/>
          </a:xfrm>
          <a:prstGeom prst="rect">
            <a:avLst/>
          </a:prstGeom>
          <a:ln w="0">
            <a:noFill/>
          </a:ln>
        </p:spPr>
      </p:pic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3310200" y="444960"/>
            <a:ext cx="552168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6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Feature engineering + стратификация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304200">
            <a:off x="-5951880" y="-1387800"/>
            <a:ext cx="21224880" cy="9294480"/>
          </a:xfrm>
          <a:prstGeom prst="rect">
            <a:avLst/>
          </a:prstGeom>
          <a:ln w="0">
            <a:noFill/>
          </a:ln>
        </p:spPr>
      </p:pic>
      <p:pic>
        <p:nvPicPr>
          <p:cNvPr id="163" name="Рисунок 2" descr=""/>
          <p:cNvPicPr/>
          <p:nvPr/>
        </p:nvPicPr>
        <p:blipFill>
          <a:blip r:embed="rId2"/>
          <a:stretch/>
        </p:blipFill>
        <p:spPr>
          <a:xfrm flipH="1" rot="11757000">
            <a:off x="-2404080" y="-1576800"/>
            <a:ext cx="19660680" cy="9673200"/>
          </a:xfrm>
          <a:prstGeom prst="rect">
            <a:avLst/>
          </a:prstGeom>
          <a:ln w="0">
            <a:noFill/>
          </a:ln>
        </p:spPr>
      </p:pic>
      <p:pic>
        <p:nvPicPr>
          <p:cNvPr id="164" name="Google Shape;206;p35" descr=""/>
          <p:cNvPicPr/>
          <p:nvPr/>
        </p:nvPicPr>
        <p:blipFill>
          <a:blip r:embed="rId3"/>
          <a:stretch/>
        </p:blipFill>
        <p:spPr>
          <a:xfrm>
            <a:off x="0" y="0"/>
            <a:ext cx="5993640" cy="5143320"/>
          </a:xfrm>
          <a:prstGeom prst="rect">
            <a:avLst/>
          </a:prstGeom>
          <a:ln w="0">
            <a:noFill/>
          </a:ln>
        </p:spPr>
      </p:pic>
      <p:pic>
        <p:nvPicPr>
          <p:cNvPr id="165" name="Google Shape;207;p35" descr=""/>
          <p:cNvPicPr/>
          <p:nvPr/>
        </p:nvPicPr>
        <p:blipFill>
          <a:blip r:embed="rId4"/>
          <a:stretch/>
        </p:blipFill>
        <p:spPr>
          <a:xfrm>
            <a:off x="3603240" y="1632960"/>
            <a:ext cx="5229000" cy="2895120"/>
          </a:xfrm>
          <a:prstGeom prst="rect">
            <a:avLst/>
          </a:prstGeom>
          <a:ln w="0">
            <a:noFill/>
          </a:ln>
        </p:spPr>
      </p:pic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3692160" y="444960"/>
            <a:ext cx="51397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6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Используем градиентный бустинг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Рисунок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rot="15835800">
            <a:off x="-1029240" y="-559440"/>
            <a:ext cx="17970120" cy="5792760"/>
          </a:xfrm>
          <a:prstGeom prst="rect">
            <a:avLst/>
          </a:prstGeom>
          <a:ln w="0">
            <a:noFill/>
          </a:ln>
        </p:spPr>
      </p:pic>
      <p:pic>
        <p:nvPicPr>
          <p:cNvPr id="168" name="Рисунок 2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5035800">
            <a:off x="-6884280" y="-1203840"/>
            <a:ext cx="17970120" cy="8501400"/>
          </a:xfrm>
          <a:prstGeom prst="rect">
            <a:avLst/>
          </a:prstGeom>
          <a:ln w="0">
            <a:noFill/>
          </a:ln>
        </p:spPr>
      </p:pic>
      <p:pic>
        <p:nvPicPr>
          <p:cNvPr id="169" name="Рисунок 3" descr=""/>
          <p:cNvPicPr/>
          <p:nvPr/>
        </p:nvPicPr>
        <p:blipFill>
          <a:blip r:embed="rId3"/>
          <a:stretch/>
        </p:blipFill>
        <p:spPr>
          <a:xfrm flipH="1" rot="6266400">
            <a:off x="-896400" y="-1376640"/>
            <a:ext cx="7609680" cy="5952960"/>
          </a:xfrm>
          <a:prstGeom prst="rect">
            <a:avLst/>
          </a:prstGeom>
          <a:ln w="0">
            <a:noFill/>
          </a:ln>
        </p:spPr>
      </p:pic>
      <p:pic>
        <p:nvPicPr>
          <p:cNvPr id="170" name="Google Shape;214;p36" descr=""/>
          <p:cNvPicPr/>
          <p:nvPr/>
        </p:nvPicPr>
        <p:blipFill>
          <a:blip r:embed="rId4"/>
          <a:stretch/>
        </p:blipFill>
        <p:spPr>
          <a:xfrm>
            <a:off x="2428920" y="444960"/>
            <a:ext cx="7545960" cy="4244400"/>
          </a:xfrm>
          <a:prstGeom prst="rect">
            <a:avLst/>
          </a:prstGeom>
          <a:ln w="0">
            <a:noFill/>
          </a:ln>
        </p:spPr>
      </p:pic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425988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Финальные метрики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311760" y="1794240"/>
            <a:ext cx="8520120" cy="2774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confusion matrix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Рисунок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rot="16483200">
            <a:off x="-1075320" y="149760"/>
            <a:ext cx="17970120" cy="5792760"/>
          </a:xfrm>
          <a:prstGeom prst="rect">
            <a:avLst/>
          </a:prstGeom>
          <a:ln w="0">
            <a:noFill/>
          </a:ln>
        </p:spPr>
      </p:pic>
      <p:pic>
        <p:nvPicPr>
          <p:cNvPr id="174" name="Рисунок 2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5787600">
            <a:off x="-6884640" y="-1203840"/>
            <a:ext cx="17970120" cy="8501400"/>
          </a:xfrm>
          <a:prstGeom prst="rect">
            <a:avLst/>
          </a:prstGeom>
          <a:ln w="0">
            <a:noFill/>
          </a:ln>
        </p:spPr>
      </p:pic>
      <p:pic>
        <p:nvPicPr>
          <p:cNvPr id="175" name="Рисунок 3" descr=""/>
          <p:cNvPicPr/>
          <p:nvPr/>
        </p:nvPicPr>
        <p:blipFill>
          <a:blip r:embed="rId3"/>
          <a:stretch/>
        </p:blipFill>
        <p:spPr>
          <a:xfrm flipH="1" rot="6266400">
            <a:off x="3341880" y="-1589760"/>
            <a:ext cx="7609680" cy="5952960"/>
          </a:xfrm>
          <a:prstGeom prst="rect">
            <a:avLst/>
          </a:prstGeom>
          <a:ln w="0">
            <a:noFill/>
          </a:ln>
        </p:spPr>
      </p:pic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Roc-auc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7" name="Google Shape;221;p37" descr=""/>
          <p:cNvPicPr/>
          <p:nvPr/>
        </p:nvPicPr>
        <p:blipFill>
          <a:blip r:embed="rId4"/>
          <a:stretch/>
        </p:blipFill>
        <p:spPr>
          <a:xfrm>
            <a:off x="-321120" y="429840"/>
            <a:ext cx="7615800" cy="4283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Рисунок 1" descr=""/>
          <p:cNvPicPr/>
          <p:nvPr/>
        </p:nvPicPr>
        <p:blipFill>
          <a:blip r:embed="rId1"/>
          <a:stretch/>
        </p:blipFill>
        <p:spPr>
          <a:xfrm flipH="1" rot="10800000">
            <a:off x="-7548120" y="-1888560"/>
            <a:ext cx="22629240" cy="11133720"/>
          </a:xfrm>
          <a:prstGeom prst="rect">
            <a:avLst/>
          </a:prstGeom>
          <a:ln w="0">
            <a:noFill/>
          </a:ln>
        </p:spPr>
      </p:pic>
      <p:pic>
        <p:nvPicPr>
          <p:cNvPr id="179" name="Рисунок 2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20229000">
            <a:off x="-6575400" y="-1363680"/>
            <a:ext cx="21224880" cy="9294480"/>
          </a:xfrm>
          <a:prstGeom prst="rect">
            <a:avLst/>
          </a:prstGeom>
          <a:ln w="0">
            <a:noFill/>
          </a:ln>
        </p:spPr>
      </p:pic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83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Финальные метрики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Accuracy - 0.70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F1 - 0.70 (macro avg)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3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ROC-AUC - 0.914 (macro avg)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Рисунок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rot="21435600">
            <a:off x="-6480720" y="-1787760"/>
            <a:ext cx="23441760" cy="9294480"/>
          </a:xfrm>
          <a:prstGeom prst="rect">
            <a:avLst/>
          </a:prstGeom>
          <a:ln w="0">
            <a:noFill/>
          </a:ln>
        </p:spPr>
      </p:pic>
      <p:pic>
        <p:nvPicPr>
          <p:cNvPr id="183" name="Рисунок 2" descr=""/>
          <p:cNvPicPr/>
          <p:nvPr/>
        </p:nvPicPr>
        <p:blipFill>
          <a:blip r:embed="rId2"/>
          <a:stretch/>
        </p:blipFill>
        <p:spPr>
          <a:xfrm flipH="1" rot="10800000">
            <a:off x="-6689520" y="-1670040"/>
            <a:ext cx="19660680" cy="9673200"/>
          </a:xfrm>
          <a:prstGeom prst="rect">
            <a:avLst/>
          </a:prstGeom>
          <a:ln w="0">
            <a:noFill/>
          </a:ln>
        </p:spPr>
      </p:pic>
      <p:pic>
        <p:nvPicPr>
          <p:cNvPr id="184" name="Рисунок 3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rot="13369200">
            <a:off x="-4208400" y="-2642400"/>
            <a:ext cx="23441760" cy="9294480"/>
          </a:xfrm>
          <a:prstGeom prst="rect">
            <a:avLst/>
          </a:prstGeom>
          <a:ln w="0">
            <a:noFill/>
          </a:ln>
        </p:spPr>
      </p:pic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2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Какие методы еще были испробованы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Методы балансировки классов: undersampling, oversampling, SMOTE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Различные модели для классификации: decision tree, random forest, Knn, svm-svc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Методы предобработки текста: удаление стоп слов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bfbfbf"/>
                </a:solidFill>
                <a:latin typeface="Microsoft YaHei UI Light"/>
                <a:ea typeface="Microsoft YaHei UI Light"/>
              </a:rPr>
              <a:t>Различные методы векторизации текста: word2vec, fasttext, n-gramm для tf-idf, предобученные векторайзеры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Рисунок 3" descr=""/>
          <p:cNvPicPr/>
          <p:nvPr/>
        </p:nvPicPr>
        <p:blipFill>
          <a:blip r:embed="rId1"/>
          <a:stretch/>
        </p:blipFill>
        <p:spPr>
          <a:xfrm>
            <a:off x="0" y="360"/>
            <a:ext cx="9143640" cy="5142600"/>
          </a:xfrm>
          <a:prstGeom prst="rect">
            <a:avLst/>
          </a:prstGeom>
          <a:ln w="0">
            <a:noFill/>
          </a:ln>
        </p:spPr>
      </p:pic>
      <p:pic>
        <p:nvPicPr>
          <p:cNvPr id="188" name="Рисунок 15" descr=""/>
          <p:cNvPicPr/>
          <p:nvPr/>
        </p:nvPicPr>
        <p:blipFill>
          <a:blip r:embed="rId2"/>
          <a:stretch/>
        </p:blipFill>
        <p:spPr>
          <a:xfrm flipH="1" rot="10800000">
            <a:off x="-5001480" y="-1248840"/>
            <a:ext cx="19660680" cy="9673200"/>
          </a:xfrm>
          <a:prstGeom prst="rect">
            <a:avLst/>
          </a:prstGeom>
          <a:ln w="0">
            <a:noFill/>
          </a:ln>
        </p:spPr>
      </p:pic>
      <p:sp>
        <p:nvSpPr>
          <p:cNvPr id="189" name="TextBox 5"/>
          <p:cNvSpPr/>
          <p:nvPr/>
        </p:nvSpPr>
        <p:spPr>
          <a:xfrm>
            <a:off x="1143000" y="1745640"/>
            <a:ext cx="6857640" cy="162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>
              <a:lnSpc>
                <a:spcPct val="90000"/>
              </a:lnSpc>
            </a:pPr>
            <a:r>
              <a:rPr b="0" lang="ru" sz="56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Спасибо</a:t>
            </a:r>
            <a:endParaRPr b="0" lang="ru-RU" sz="56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ru" sz="56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за внимание</a:t>
            </a:r>
            <a:endParaRPr b="0" lang="ru-RU" sz="5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90" name="Рисунок 18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-4627440" y="2846880"/>
            <a:ext cx="17970120" cy="3291480"/>
          </a:xfrm>
          <a:prstGeom prst="rect">
            <a:avLst/>
          </a:prstGeom>
          <a:ln w="0">
            <a:noFill/>
          </a:ln>
        </p:spPr>
      </p:pic>
      <p:cxnSp>
        <p:nvCxnSpPr>
          <p:cNvPr id="191" name="Прямая соединительная линия 7"/>
          <p:cNvCxnSpPr/>
          <p:nvPr/>
        </p:nvCxnSpPr>
        <p:spPr>
          <a:xfrm>
            <a:off x="1926720" y="3529080"/>
            <a:ext cx="5288760" cy="360"/>
          </a:xfrm>
          <a:prstGeom prst="straightConnector1">
            <a:avLst/>
          </a:prstGeom>
          <a:ln w="12700">
            <a:solidFill>
              <a:srgbClr val="bfbfb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Рисунок 6" descr=""/>
          <p:cNvPicPr/>
          <p:nvPr/>
        </p:nvPicPr>
        <p:blipFill>
          <a:blip r:embed="rId1"/>
          <a:stretch/>
        </p:blipFill>
        <p:spPr>
          <a:xfrm rot="5400000">
            <a:off x="-3769200" y="-4452480"/>
            <a:ext cx="15711840" cy="13190040"/>
          </a:xfrm>
          <a:prstGeom prst="rect">
            <a:avLst/>
          </a:prstGeom>
          <a:ln w="0">
            <a:noFill/>
          </a:ln>
        </p:spPr>
      </p:pic>
      <p:pic>
        <p:nvPicPr>
          <p:cNvPr id="51" name="Рисунок 8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0800000">
            <a:off x="-6578280" y="-3352320"/>
            <a:ext cx="20780640" cy="8498160"/>
          </a:xfrm>
          <a:prstGeom prst="rect">
            <a:avLst/>
          </a:prstGeom>
          <a:ln w="0">
            <a:noFill/>
          </a:ln>
        </p:spPr>
      </p:pic>
      <p:pic>
        <p:nvPicPr>
          <p:cNvPr id="52" name="Рисунок 7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-6303960" y="1314720"/>
            <a:ext cx="20780640" cy="6609600"/>
          </a:xfrm>
          <a:prstGeom prst="rect">
            <a:avLst/>
          </a:prstGeom>
          <a:ln w="0">
            <a:noFill/>
          </a:ln>
        </p:spPr>
      </p:pic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11760" y="84960"/>
            <a:ext cx="50580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Структура датасета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4665240" y="846720"/>
            <a:ext cx="4044600" cy="152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95000"/>
              </a:lnSpc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RangeIndex: 18454 entries</a:t>
            </a: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95000"/>
              </a:lnSpc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float64(9), int64(4), object(12)</a:t>
            </a: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55" name="Таблица 1"/>
          <p:cNvGraphicFramePr/>
          <p:nvPr/>
        </p:nvGraphicFramePr>
        <p:xfrm>
          <a:off x="433800" y="936720"/>
          <a:ext cx="4067640" cy="4141800"/>
        </p:xfrm>
        <a:graphic>
          <a:graphicData uri="http://schemas.openxmlformats.org/drawingml/2006/table">
            <a:tbl>
              <a:tblPr/>
              <a:tblGrid>
                <a:gridCol w="2880000"/>
                <a:gridCol w="1188000"/>
              </a:tblGrid>
              <a:tr h="0">
                <a:tc>
                  <a:txBody>
                    <a:bodyPr lIns="54360" rIns="54360" tIns="0" bIns="0" anchor="t">
                      <a:noAutofit/>
                    </a:bodyPr>
                    <a:p>
                      <a:pPr algn="ctr"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1" lang="ru" sz="1600" spc="-1" strike="noStrike">
                          <a:solidFill>
                            <a:schemeClr val="lt1">
                              <a:lumMod val="75000"/>
                            </a:schemeClr>
                          </a:solidFill>
                          <a:latin typeface="Microsoft YaHei UI Light"/>
                          <a:ea typeface="Microsoft YaHei UI Light"/>
                        </a:rPr>
                        <a:t>Column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 algn="ctr"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1" lang="ru" sz="1600" spc="-1" strike="noStrike">
                          <a:solidFill>
                            <a:schemeClr val="lt1">
                              <a:lumMod val="75000"/>
                            </a:schemeClr>
                          </a:solidFill>
                          <a:latin typeface="Microsoft YaHei UI Light"/>
                          <a:ea typeface="Microsoft YaHei UI Light"/>
                        </a:rPr>
                        <a:t>Dtype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track_id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track_name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track_artist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lyrics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25200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track_popularity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int64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track_album_id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track_album_name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track_album_release_date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playlist_name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playlist_id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playlist_genre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playlist_subgenre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danceability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float64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energy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float64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6" name="Таблица 2"/>
          <p:cNvGraphicFramePr/>
          <p:nvPr/>
        </p:nvGraphicFramePr>
        <p:xfrm>
          <a:off x="4665240" y="1766160"/>
          <a:ext cx="4067640" cy="3313440"/>
        </p:xfrm>
        <a:graphic>
          <a:graphicData uri="http://schemas.openxmlformats.org/drawingml/2006/table">
            <a:tbl>
              <a:tblPr/>
              <a:tblGrid>
                <a:gridCol w="2880000"/>
                <a:gridCol w="1188000"/>
              </a:tblGrid>
              <a:tr h="0">
                <a:tc>
                  <a:txBody>
                    <a:bodyPr lIns="54360" rIns="54360" tIns="0" bIns="0" anchor="t">
                      <a:noAutofit/>
                    </a:bodyPr>
                    <a:p>
                      <a:pPr algn="ctr"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1" lang="ru" sz="1600" spc="-1" strike="noStrike">
                          <a:solidFill>
                            <a:schemeClr val="lt1">
                              <a:lumMod val="75000"/>
                            </a:schemeClr>
                          </a:solidFill>
                          <a:latin typeface="Microsoft YaHei UI Light"/>
                          <a:ea typeface="Microsoft YaHei UI Light"/>
                        </a:rPr>
                        <a:t>Column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 algn="ctr"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1" lang="ru" sz="1600" spc="-1" strike="noStrike">
                          <a:solidFill>
                            <a:schemeClr val="lt1">
                              <a:lumMod val="75000"/>
                            </a:schemeClr>
                          </a:solidFill>
                          <a:latin typeface="Microsoft YaHei UI Light"/>
                          <a:ea typeface="Microsoft YaHei UI Light"/>
                        </a:rPr>
                        <a:t>Dtype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key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int64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loudness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float64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mode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int64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speechiness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float64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acousticness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float64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instrumentalness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float64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liveness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float64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valence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float64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tempo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float64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duration_ms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int64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136440"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language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54360" rIns="5436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6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object</a:t>
                      </a:r>
                      <a:endParaRPr b="0" lang="ru-RU" sz="1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54360" marR="5436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6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6618800">
            <a:off x="-1438200" y="-3121560"/>
            <a:ext cx="17970120" cy="9294480"/>
          </a:xfrm>
          <a:prstGeom prst="rect">
            <a:avLst/>
          </a:prstGeom>
          <a:ln w="0">
            <a:noFill/>
          </a:ln>
        </p:spPr>
      </p:pic>
      <p:pic>
        <p:nvPicPr>
          <p:cNvPr id="58" name="Рисунок 4" descr=""/>
          <p:cNvPicPr/>
          <p:nvPr/>
        </p:nvPicPr>
        <p:blipFill>
          <a:blip r:embed="rId2"/>
          <a:stretch/>
        </p:blipFill>
        <p:spPr>
          <a:xfrm flipH="1" rot="17623200">
            <a:off x="-5620680" y="-1212480"/>
            <a:ext cx="13019040" cy="10184760"/>
          </a:xfrm>
          <a:prstGeom prst="rect">
            <a:avLst/>
          </a:prstGeom>
          <a:ln w="0">
            <a:noFill/>
          </a:ln>
        </p:spPr>
      </p:pic>
      <p:pic>
        <p:nvPicPr>
          <p:cNvPr id="59" name="Рисунок 3" descr=""/>
          <p:cNvPicPr/>
          <p:nvPr/>
        </p:nvPicPr>
        <p:blipFill>
          <a:blip r:embed="rId3"/>
          <a:stretch/>
        </p:blipFill>
        <p:spPr>
          <a:xfrm flipH="1" rot="6266400">
            <a:off x="2638800" y="-1498320"/>
            <a:ext cx="7609680" cy="5952960"/>
          </a:xfrm>
          <a:prstGeom prst="rect">
            <a:avLst/>
          </a:prstGeom>
          <a:ln w="0">
            <a:noFill/>
          </a:ln>
        </p:spPr>
      </p:pic>
      <p:pic>
        <p:nvPicPr>
          <p:cNvPr id="60" name="Рисунок 2" descr=""/>
          <p:cNvPicPr/>
          <p:nvPr/>
        </p:nvPicPr>
        <p:blipFill>
          <a:blip r:embed="rId4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74983" lnSpcReduction="20000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4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Баланс</a:t>
            </a: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 </a:t>
            </a:r>
            <a:r>
              <a:rPr b="0" lang="ru" sz="44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жанров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Рисунок 5" descr=""/>
          <p:cNvPicPr/>
          <p:nvPr/>
        </p:nvPicPr>
        <p:blipFill>
          <a:blip r:embed="rId1"/>
          <a:stretch/>
        </p:blipFill>
        <p:spPr>
          <a:xfrm flipH="1" rot="17623200">
            <a:off x="-1447200" y="-2520720"/>
            <a:ext cx="13019040" cy="10184760"/>
          </a:xfrm>
          <a:prstGeom prst="rect">
            <a:avLst/>
          </a:prstGeom>
          <a:ln w="0">
            <a:noFill/>
          </a:ln>
        </p:spPr>
      </p:pic>
      <p:pic>
        <p:nvPicPr>
          <p:cNvPr id="63" name="Рисунок 4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0800000">
            <a:off x="-4701960" y="-3051000"/>
            <a:ext cx="17970120" cy="9294480"/>
          </a:xfrm>
          <a:prstGeom prst="rect">
            <a:avLst/>
          </a:prstGeom>
          <a:ln w="0">
            <a:noFill/>
          </a:ln>
        </p:spPr>
      </p:pic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6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Корреляция численных признаков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472320" y="4024440"/>
            <a:ext cx="3810600" cy="706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ctr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ru" sz="16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Length: 79, dtype: float64</a:t>
            </a: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6" name="Рисунок 3" descr=""/>
          <p:cNvPicPr/>
          <p:nvPr/>
        </p:nvPicPr>
        <p:blipFill>
          <a:blip r:embed="rId3"/>
          <a:stretch/>
        </p:blipFill>
        <p:spPr>
          <a:xfrm>
            <a:off x="2499480" y="0"/>
            <a:ext cx="9143640" cy="514332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67" name="Таблица 1"/>
          <p:cNvGraphicFramePr/>
          <p:nvPr/>
        </p:nvGraphicFramePr>
        <p:xfrm>
          <a:off x="431640" y="1366560"/>
          <a:ext cx="3851640" cy="2676960"/>
        </p:xfrm>
        <a:graphic>
          <a:graphicData uri="http://schemas.openxmlformats.org/drawingml/2006/table">
            <a:tbl>
              <a:tblPr/>
              <a:tblGrid>
                <a:gridCol w="1440000"/>
                <a:gridCol w="1440000"/>
                <a:gridCol w="972000"/>
              </a:tblGrid>
              <a:tr h="0"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1" lang="en-US" sz="1400" spc="-1" strike="noStrike">
                          <a:solidFill>
                            <a:schemeClr val="lt1">
                              <a:lumMod val="75000"/>
                            </a:schemeClr>
                          </a:solidFill>
                          <a:latin typeface="Microsoft YaHei UI Light"/>
                          <a:ea typeface="Microsoft YaHei UI Light"/>
                        </a:rPr>
                        <a:t>track_popularity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1" lang="en-US" sz="1400" spc="-1" strike="noStrike">
                          <a:solidFill>
                            <a:schemeClr val="lt1">
                              <a:lumMod val="75000"/>
                            </a:schemeClr>
                          </a:solidFill>
                          <a:latin typeface="Microsoft YaHei UI Light"/>
                          <a:ea typeface="Microsoft YaHei UI Light"/>
                        </a:rPr>
                        <a:t>track_popularity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1" lang="en-US" sz="1400" spc="-1" strike="noStrike">
                          <a:solidFill>
                            <a:schemeClr val="lt1">
                              <a:lumMod val="75000"/>
                            </a:schemeClr>
                          </a:solidFill>
                          <a:latin typeface="Microsoft YaHei UI Light"/>
                          <a:ea typeface="Microsoft YaHei UI Light"/>
                        </a:rPr>
                        <a:t>1.000000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0"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energy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loudness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0.671232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0"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danceability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valence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0.335398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0"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speechiness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danceability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0.211479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0"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energy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valence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0.201555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0">
                <a:tc gridSpan="3">
                  <a:txBody>
                    <a:bodyPr lIns="68400" rIns="68400" tIns="0" bIns="0" anchor="t">
                      <a:noAutofit/>
                    </a:bodyPr>
                    <a:p>
                      <a:pPr algn="ctr"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ru-RU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  …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0"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key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mode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-0.170005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0"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duration_ms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loudness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-0.181673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0"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danceability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tempo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-0.212693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  <a:tr h="0"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loudness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acousticness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-0.385714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shade val="60000"/>
                      </a:schemeClr>
                    </a:solidFill>
                  </a:tcPr>
                </a:tc>
              </a:tr>
              <a:tr h="0"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energy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acousticness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</a:pPr>
                      <a:r>
                        <a:rPr b="0" lang="en-US" sz="1400" spc="-1" strike="noStrike">
                          <a:solidFill>
                            <a:schemeClr val="lt1"/>
                          </a:solidFill>
                          <a:latin typeface="Microsoft YaHei UI Light"/>
                          <a:ea typeface="Microsoft YaHei UI Light"/>
                        </a:rPr>
                        <a:t>-0.562406</a:t>
                      </a:r>
                      <a:endParaRPr b="0" lang="ru-RU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Рисунок 3" descr=""/>
          <p:cNvPicPr/>
          <p:nvPr/>
        </p:nvPicPr>
        <p:blipFill>
          <a:blip r:embed="rId1"/>
          <a:stretch/>
        </p:blipFill>
        <p:spPr>
          <a:xfrm flipH="1" rot="6820800">
            <a:off x="-1936800" y="-2520360"/>
            <a:ext cx="13019040" cy="10184760"/>
          </a:xfrm>
          <a:prstGeom prst="rect">
            <a:avLst/>
          </a:prstGeom>
          <a:ln w="0">
            <a:noFill/>
          </a:ln>
        </p:spPr>
      </p:pic>
      <p:pic>
        <p:nvPicPr>
          <p:cNvPr id="69" name="Рисунок 4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5745600">
            <a:off x="-7113600" y="-1680120"/>
            <a:ext cx="17970120" cy="9294480"/>
          </a:xfrm>
          <a:prstGeom prst="rect">
            <a:avLst/>
          </a:prstGeom>
          <a:ln w="0">
            <a:noFill/>
          </a:ln>
        </p:spPr>
      </p:pic>
      <p:pic>
        <p:nvPicPr>
          <p:cNvPr id="70" name="Рисунок 5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6671600">
            <a:off x="-1586880" y="-2075400"/>
            <a:ext cx="17970120" cy="9294480"/>
          </a:xfrm>
          <a:prstGeom prst="rect">
            <a:avLst/>
          </a:prstGeom>
          <a:ln w="0">
            <a:noFill/>
          </a:ln>
        </p:spPr>
      </p:pic>
      <p:pic>
        <p:nvPicPr>
          <p:cNvPr id="71" name="Рисунок 2" descr=""/>
          <p:cNvPicPr/>
          <p:nvPr/>
        </p:nvPicPr>
        <p:blipFill>
          <a:blip r:embed="rId4"/>
          <a:srcRect l="17987" t="0" r="0" b="0"/>
          <a:stretch/>
        </p:blipFill>
        <p:spPr>
          <a:xfrm>
            <a:off x="3923640" y="1017720"/>
            <a:ext cx="5874120" cy="4028760"/>
          </a:xfrm>
          <a:prstGeom prst="rect">
            <a:avLst/>
          </a:prstGeom>
          <a:ln w="0">
            <a:noFill/>
          </a:ln>
        </p:spPr>
      </p:pic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Подготовка данных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311760" y="1234440"/>
            <a:ext cx="3611520" cy="3463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57200" indent="-343080">
              <a:lnSpc>
                <a:spcPct val="115000"/>
              </a:lnSpc>
              <a:buClr>
                <a:srgbClr val="595959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Удаление пустых значений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595959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Удаление ненужных полей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595959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Удаление строк с текстом не на английском языке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595959"/>
              </a:buClr>
              <a:buFont typeface="Arial"/>
              <a:buAutoNum type="arabicPeriod"/>
            </a:pPr>
            <a:r>
              <a:rPr b="0" lang="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Приведение текста к нижнему регистру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Проблема - классы не сбалансированы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Рисунок 4" descr=""/>
          <p:cNvPicPr/>
          <p:nvPr/>
        </p:nvPicPr>
        <p:blipFill>
          <a:blip r:embed="rId1"/>
          <a:stretch/>
        </p:blipFill>
        <p:spPr>
          <a:xfrm rot="4744200">
            <a:off x="-3356280" y="-828360"/>
            <a:ext cx="13019040" cy="9311400"/>
          </a:xfrm>
          <a:prstGeom prst="rect">
            <a:avLst/>
          </a:prstGeom>
          <a:ln w="0">
            <a:noFill/>
          </a:ln>
        </p:spPr>
      </p:pic>
      <p:pic>
        <p:nvPicPr>
          <p:cNvPr id="75" name="Рисунок 3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amount="50000" bright="-40000" contrast="-20000"/>
                    </a14:imgEffect>
                  </a14:imgLayer>
                </a14:imgProps>
              </a:ext>
            </a:extLst>
          </a:blip>
          <a:stretch/>
        </p:blipFill>
        <p:spPr>
          <a:xfrm flipH="1" rot="10800000">
            <a:off x="-6678000" y="-2572560"/>
            <a:ext cx="19660680" cy="14794200"/>
          </a:xfrm>
          <a:prstGeom prst="rect">
            <a:avLst/>
          </a:prstGeom>
          <a:ln w="0">
            <a:noFill/>
          </a:ln>
        </p:spPr>
      </p:pic>
      <p:pic>
        <p:nvPicPr>
          <p:cNvPr id="76" name="Рисунок 5" descr=""/>
          <p:cNvPicPr/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6671600">
            <a:off x="-1586880" y="-2075400"/>
            <a:ext cx="17970120" cy="9294480"/>
          </a:xfrm>
          <a:prstGeom prst="rect">
            <a:avLst/>
          </a:prstGeom>
          <a:ln w="0">
            <a:noFill/>
          </a:ln>
        </p:spPr>
      </p:pic>
      <p:sp>
        <p:nvSpPr>
          <p:cNvPr id="77" name="PlaceHolder 1"/>
          <p:cNvSpPr>
            <a:spLocks noGrp="1"/>
          </p:cNvSpPr>
          <p:nvPr>
            <p:ph/>
          </p:nvPr>
        </p:nvSpPr>
        <p:spPr>
          <a:xfrm>
            <a:off x="311760" y="318960"/>
            <a:ext cx="8520120" cy="125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Оставим 5 классов 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8" name="Рисунок 2" descr=""/>
          <p:cNvPicPr/>
          <p:nvPr/>
        </p:nvPicPr>
        <p:blipFill>
          <a:blip r:embed="rId5"/>
          <a:stretch/>
        </p:blipFill>
        <p:spPr>
          <a:xfrm>
            <a:off x="991080" y="1082520"/>
            <a:ext cx="7161120" cy="4028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Рисунок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15433200">
            <a:off x="-2073600" y="-3629520"/>
            <a:ext cx="17970120" cy="9294480"/>
          </a:xfrm>
          <a:prstGeom prst="rect">
            <a:avLst/>
          </a:prstGeom>
          <a:ln w="0">
            <a:noFill/>
          </a:ln>
        </p:spPr>
      </p:pic>
      <p:pic>
        <p:nvPicPr>
          <p:cNvPr id="80" name="Рисунок 3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304200">
            <a:off x="-6040080" y="-918360"/>
            <a:ext cx="21224880" cy="9294480"/>
          </a:xfrm>
          <a:prstGeom prst="rect">
            <a:avLst/>
          </a:prstGeom>
          <a:ln w="0">
            <a:noFill/>
          </a:ln>
        </p:spPr>
      </p:pic>
      <p:pic>
        <p:nvPicPr>
          <p:cNvPr id="81" name="Рисунок 1" descr=""/>
          <p:cNvPicPr/>
          <p:nvPr/>
        </p:nvPicPr>
        <p:blipFill>
          <a:blip r:embed="rId3"/>
          <a:stretch/>
        </p:blipFill>
        <p:spPr>
          <a:xfrm flipH="1" rot="6266400">
            <a:off x="-896400" y="-1376640"/>
            <a:ext cx="7609680" cy="5952960"/>
          </a:xfrm>
          <a:prstGeom prst="rect">
            <a:avLst/>
          </a:prstGeom>
          <a:ln w="0">
            <a:noFill/>
          </a:ln>
        </p:spPr>
      </p:pic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0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Бейзлайн модель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6771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Предсказываем самый популярный в данных класс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Наивное решение, но уже лучше рандома.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Aft>
                <a:spcPts val="1199"/>
              </a:spcAft>
              <a:buNone/>
              <a:tabLst>
                <a:tab algn="l" pos="0"/>
              </a:tabLst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4" name="Google Shape;103;p20" descr=""/>
          <p:cNvPicPr/>
          <p:nvPr/>
        </p:nvPicPr>
        <p:blipFill>
          <a:blip r:embed="rId4"/>
          <a:stretch/>
        </p:blipFill>
        <p:spPr>
          <a:xfrm>
            <a:off x="138240" y="1892160"/>
            <a:ext cx="5807880" cy="2928960"/>
          </a:xfrm>
          <a:prstGeom prst="rect">
            <a:avLst/>
          </a:prstGeom>
          <a:ln w="0">
            <a:noFill/>
          </a:ln>
        </p:spPr>
      </p:pic>
      <p:pic>
        <p:nvPicPr>
          <p:cNvPr id="85" name="Google Shape;104;p20" descr=""/>
          <p:cNvPicPr/>
          <p:nvPr/>
        </p:nvPicPr>
        <p:blipFill>
          <a:blip r:embed="rId5"/>
          <a:stretch/>
        </p:blipFill>
        <p:spPr>
          <a:xfrm>
            <a:off x="4403520" y="2145960"/>
            <a:ext cx="4239360" cy="2131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Рисунок 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colorTemp="4700" sat="400000"/>
                    </a14:imgEffect>
                  </a14:imgLayer>
                </a14:imgProps>
              </a:ext>
            </a:extLst>
          </a:blip>
          <a:stretch/>
        </p:blipFill>
        <p:spPr>
          <a:xfrm flipH="1" rot="304200">
            <a:off x="-3531240" y="-2301480"/>
            <a:ext cx="21224880" cy="9294480"/>
          </a:xfrm>
          <a:prstGeom prst="rect">
            <a:avLst/>
          </a:prstGeom>
          <a:ln w="0">
            <a:noFill/>
          </a:ln>
        </p:spPr>
      </p:pic>
      <p:pic>
        <p:nvPicPr>
          <p:cNvPr id="87" name="Рисунок 1" descr=""/>
          <p:cNvPicPr/>
          <p:nvPr/>
        </p:nvPicPr>
        <p:blipFill>
          <a:blip r:embed="rId2"/>
          <a:stretch/>
        </p:blipFill>
        <p:spPr>
          <a:xfrm flipH="1" rot="10800000">
            <a:off x="-7862040" y="-1436400"/>
            <a:ext cx="19660680" cy="9673200"/>
          </a:xfrm>
          <a:prstGeom prst="rect">
            <a:avLst/>
          </a:prstGeom>
          <a:ln w="0">
            <a:noFill/>
          </a:ln>
        </p:spPr>
      </p:pic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74983" lnSpcReduction="20000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4400" spc="-1" strike="noStrike">
                <a:solidFill>
                  <a:schemeClr val="lt1">
                    <a:lumMod val="75000"/>
                  </a:schemeClr>
                </a:solidFill>
                <a:latin typeface="Microsoft YaHei UI"/>
                <a:ea typeface="Microsoft YaHei UI"/>
              </a:rPr>
              <a:t>Скейлинг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chemeClr val="lt1">
                    <a:lumMod val="75000"/>
                  </a:schemeClr>
                </a:solidFill>
                <a:latin typeface="Microsoft YaHei UI Light"/>
                <a:ea typeface="Microsoft YaHei UI Light"/>
              </a:rPr>
              <a:t>Скейлинг (масштабирование) фичей — это важный этап предобработки данных в машинном обучении. Скейлинг преобразует числовые данные, чтобы они имели сопоставимые масштабы. Это особенно важно для алгоритмов, которые чувствительны к масштабу данных.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Constantia/Franklin Gothic Book">
      <a:majorFont>
        <a:latin typeface="Constantia" panose="02030602050306030303" pitchFamily="0" charset="1"/>
        <a:ea typeface=""/>
        <a:cs typeface=""/>
      </a:majorFont>
      <a:minorFont>
        <a:latin typeface="Franklin Gothic Book" panose="020B05030201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Application>LibreOffice/7.6.4.1$Windows_X86_64 LibreOffice_project/e19e193f88cd6c0525a17fb7a176ed8e6a3e2aa1</Application>
  <AppVersion>15.0000</AppVersion>
  <Words>858</Words>
  <Paragraphs>165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2024-06-01T11:27:19Z</dcterms:modified>
  <cp:revision>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29</vt:i4>
  </property>
  <property fmtid="{D5CDD505-2E9C-101B-9397-08002B2CF9AE}" pid="3" name="PresentationFormat">
    <vt:lpwstr>Экран (16:9)</vt:lpwstr>
  </property>
  <property fmtid="{D5CDD505-2E9C-101B-9397-08002B2CF9AE}" pid="4" name="Slides">
    <vt:i4>29</vt:i4>
  </property>
</Properties>
</file>